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61" r:id="rId3"/>
    <p:sldId id="263" r:id="rId4"/>
    <p:sldId id="264" r:id="rId5"/>
    <p:sldId id="276" r:id="rId6"/>
    <p:sldId id="266" r:id="rId7"/>
    <p:sldId id="273" r:id="rId8"/>
    <p:sldId id="271" r:id="rId9"/>
    <p:sldId id="272" r:id="rId10"/>
    <p:sldId id="267" r:id="rId11"/>
    <p:sldId id="268" r:id="rId12"/>
    <p:sldId id="269" r:id="rId13"/>
    <p:sldId id="274" r:id="rId14"/>
    <p:sldId id="270" r:id="rId15"/>
    <p:sldId id="275" r:id="rId16"/>
    <p:sldId id="265" r:id="rId17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23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81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69792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10404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210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1496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1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485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941157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203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362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302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0945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15239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91899" y="1054656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330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산업별 생산 증감률 분석을 통한</a:t>
            </a:r>
            <a:endParaRPr lang="en-SG" altLang="ko-KR" sz="3300" b="1" dirty="0">
              <a:solidFill>
                <a:srgbClr val="FFD9BE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7101"/>
              </a:lnSpc>
              <a:buNone/>
            </a:pPr>
            <a:r>
              <a:rPr lang="ko-KR" altLang="en-US" sz="330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환경오염 관련 생산 활동 파악</a:t>
            </a:r>
            <a:endParaRPr lang="en-US" sz="3300" b="1" dirty="0"/>
          </a:p>
        </p:txBody>
      </p:sp>
      <p:sp>
        <p:nvSpPr>
          <p:cNvPr id="6" name="Text 3"/>
          <p:cNvSpPr/>
          <p:nvPr/>
        </p:nvSpPr>
        <p:spPr>
          <a:xfrm>
            <a:off x="706199" y="3341608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24"/>
              </a:lnSpc>
            </a:pPr>
            <a:r>
              <a:rPr lang="ko-KR" altLang="en-US" sz="2000" dirty="0">
                <a:solidFill>
                  <a:schemeClr val="bg2"/>
                </a:solidFill>
              </a:rPr>
              <a:t>환경오염과 산업 생산의 상관관계 분석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9" name="Text 5"/>
          <p:cNvSpPr/>
          <p:nvPr/>
        </p:nvSpPr>
        <p:spPr>
          <a:xfrm>
            <a:off x="706199" y="4509790"/>
            <a:ext cx="299291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altLang="ko-KR" sz="2187" b="1" dirty="0">
                <a:solidFill>
                  <a:srgbClr val="F9EEE7"/>
                </a:solidFill>
                <a:latin typeface="Quattrocento" pitchFamily="34" charset="0"/>
              </a:rPr>
              <a:t>201921002</a:t>
            </a:r>
            <a:r>
              <a:rPr lang="ko-KR" altLang="en-US" sz="2187" b="1" dirty="0">
                <a:solidFill>
                  <a:srgbClr val="F9EEE7"/>
                </a:solidFill>
                <a:latin typeface="Quattrocento" pitchFamily="34" charset="0"/>
              </a:rPr>
              <a:t> </a:t>
            </a:r>
            <a:r>
              <a:rPr lang="ko-KR" altLang="en-US" sz="2187" b="1" dirty="0" err="1">
                <a:solidFill>
                  <a:srgbClr val="F9EEE7"/>
                </a:solidFill>
                <a:latin typeface="Quattrocento" pitchFamily="34" charset="0"/>
              </a:rPr>
              <a:t>이수오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86289" y="71780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641AFE9-7064-4F3E-9164-B14B384AD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988" y="279400"/>
            <a:ext cx="11177111" cy="674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0051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783489" y="6720803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64860E8-51D3-68DA-27F8-0E516E28B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99" y="247649"/>
            <a:ext cx="9655227" cy="697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118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001447" y="60223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B3612B76-5027-B020-6AC5-F66DE6A0C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800" y="1346201"/>
            <a:ext cx="9910696" cy="6593042"/>
          </a:xfrm>
          <a:prstGeom prst="rect">
            <a:avLst/>
          </a:prstGeom>
        </p:spPr>
      </p:pic>
      <p:sp>
        <p:nvSpPr>
          <p:cNvPr id="8" name="Text 2">
            <a:extLst>
              <a:ext uri="{FF2B5EF4-FFF2-40B4-BE49-F238E27FC236}">
                <a16:creationId xmlns:a16="http://schemas.microsoft.com/office/drawing/2014/main" id="{B239AA2B-0D0E-7F40-8DA8-5EB0A6B11F44}"/>
              </a:ext>
            </a:extLst>
          </p:cNvPr>
          <p:cNvSpPr/>
          <p:nvPr/>
        </p:nvSpPr>
        <p:spPr>
          <a:xfrm>
            <a:off x="2560399" y="290357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4000" dirty="0">
                <a:solidFill>
                  <a:srgbClr val="FFD9BE"/>
                </a:solidFill>
                <a:latin typeface="Quattrocento" pitchFamily="34" charset="0"/>
              </a:rPr>
              <a:t>평균 생산 지수 그래프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152338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64899" y="53201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5681" dirty="0">
                <a:solidFill>
                  <a:srgbClr val="FFD9BE"/>
                </a:solidFill>
                <a:latin typeface="Quattrocento" pitchFamily="34" charset="0"/>
              </a:rPr>
              <a:t>분석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464899" y="1576664"/>
            <a:ext cx="7477601" cy="50400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 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특정 산업의 생산량 집중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산업이 다른 산업에 비해 매우 높은 평균 생산지수를 보입니다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이는 해당 산업의 생산 활동이 다른 산업보다 활발하게 이루어지고 있음을 의미합니다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반면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섬유제품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고무 및 플라스틱 제품 등 몇몇 산업은 상대적으로 낮은 생산지수를 나타냅니다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가능성 높은 산업 식별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반도체 디스플레이 장비 등 특정 산업은 생산지수가 높기 때문에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이들 산업이 환경오염에 미치는 영향이 클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화학물질 및 화학제품 산업도 높은 생산지수를 보이므로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 산업의 환경오염 기여도에 대해 주의 깊게 살펴볼 필요가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26017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ECA08D7C-FB89-7A9B-0522-CE21A26A4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989" y="1219201"/>
            <a:ext cx="9221312" cy="6447754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157F42E8-8C9C-4F94-BB04-203E467B0E16}"/>
              </a:ext>
            </a:extLst>
          </p:cNvPr>
          <p:cNvSpPr/>
          <p:nvPr/>
        </p:nvSpPr>
        <p:spPr>
          <a:xfrm>
            <a:off x="2068989" y="158652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4000" dirty="0">
                <a:solidFill>
                  <a:srgbClr val="FFD9BE"/>
                </a:solidFill>
                <a:latin typeface="Quattrocento" pitchFamily="34" charset="0"/>
              </a:rPr>
              <a:t>평균 생산 증감률 그래프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274512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64899" y="53201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5681" dirty="0">
                <a:solidFill>
                  <a:srgbClr val="FFD9BE"/>
                </a:solidFill>
                <a:latin typeface="Quattrocento" pitchFamily="34" charset="0"/>
              </a:rPr>
              <a:t>분석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464899" y="1576664"/>
            <a:ext cx="7477601" cy="5065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산업별 성장 및 감소 추세 파악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금속가공제품 산업은 생산 증감률이 크게 감소한 반면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산업은 생산 증감률이 크게 증가한 것을 볼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이는 금속가공제품 산업이 쇠퇴하고 있음을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산업이 성장하고 있음을 나타냅니다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관련 성장 산업 식별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 증감률이 높은 산업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특히 전기기기부품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반도체 디스플레이 장비 등은 앞으로 환경오염 문제에서 중요한 고려 대상이 될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이들 산업이 지속적으로 성장할 경우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환경오염의 잠재적 원인으로 작용할 가능성이 큽니다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반대로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 증감률이 감소한 산업은 환경오염 문제에서 상대적으로 영향이 적을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970871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540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64899" y="53201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464899" y="1576664"/>
            <a:ext cx="7477601" cy="4938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1: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특정 산업의 생산량 집중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산업이 다른 산업에 비해 매우 높은 평균 생산지수를 보입니다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이는 해당 산업의 생산 활동이 다른 산업보다 활발하게 이루어지고 있음을 의미합니다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반면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섬유제품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고무 및 플라스틱 제품 등 몇몇 산업은 상대적으로 낮은 생산지수를 나타냅니다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2: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가능성 높은 산업 식별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반도체 디스플레이 장비 등 특정 산업은 생산지수가 높기 때문에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이들 산업이 환경오염에 미치는 영향이 클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화학물질 및 화학제품 산업도 높은 생산지수를 보이므로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 산업의 환경오염 기여도에 대해 주의 깊게 살펴볼 필요가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042868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분석 방법</a:t>
            </a:r>
            <a:endParaRPr lang="en-US" sz="4117" dirty="0"/>
          </a:p>
        </p:txBody>
      </p:sp>
      <p:sp>
        <p:nvSpPr>
          <p:cNvPr id="6" name="Shape 3"/>
          <p:cNvSpPr/>
          <p:nvPr/>
        </p:nvSpPr>
        <p:spPr>
          <a:xfrm>
            <a:off x="1152644" y="2029539"/>
            <a:ext cx="27742" cy="5157073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416427" y="2515493"/>
            <a:ext cx="777597" cy="27742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916484" y="227945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110913" y="2372558"/>
            <a:ext cx="111085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470" dirty="0"/>
          </a:p>
        </p:txBody>
      </p:sp>
      <p:sp>
        <p:nvSpPr>
          <p:cNvPr id="10" name="Text 7"/>
          <p:cNvSpPr/>
          <p:nvPr/>
        </p:nvSpPr>
        <p:spPr>
          <a:xfrm>
            <a:off x="2388513" y="2251710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데이터 전처리</a:t>
            </a:r>
            <a:endParaRPr lang="en-US" sz="2058" dirty="0"/>
          </a:p>
        </p:txBody>
      </p:sp>
      <p:sp>
        <p:nvSpPr>
          <p:cNvPr id="11" name="Text 8"/>
          <p:cNvSpPr/>
          <p:nvPr/>
        </p:nvSpPr>
        <p:spPr>
          <a:xfrm>
            <a:off x="2388513" y="2711768"/>
            <a:ext cx="8124744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KOSIS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에서 수집한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데이터에서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결측치를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처리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</a:p>
          <a:p>
            <a:pPr marL="0" indent="0" algn="l">
              <a:lnSpc>
                <a:spcPts val="2624"/>
              </a:lnSpc>
              <a:buNone/>
            </a:pP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데이터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타입을 분석에 적합하게 변환하여 신뢰할 수 있는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분석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데이터 만들기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308574"/>
            <a:ext cx="777597" cy="27742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916484" y="407253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82338" y="4165640"/>
            <a:ext cx="168116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470" dirty="0"/>
          </a:p>
        </p:txBody>
      </p:sp>
      <p:sp>
        <p:nvSpPr>
          <p:cNvPr id="15" name="Text 12"/>
          <p:cNvSpPr/>
          <p:nvPr/>
        </p:nvSpPr>
        <p:spPr>
          <a:xfrm>
            <a:off x="2388513" y="404479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시각화 도구 활용</a:t>
            </a:r>
            <a:endParaRPr lang="en-US" sz="2058" dirty="0"/>
          </a:p>
        </p:txBody>
      </p:sp>
      <p:sp>
        <p:nvSpPr>
          <p:cNvPr id="16" name="Text 13"/>
          <p:cNvSpPr/>
          <p:nvPr/>
        </p:nvSpPr>
        <p:spPr>
          <a:xfrm>
            <a:off x="2388513" y="4504849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Python의 데이터 분석 라이브러리인 pandas, 그래프 생성 라이브러리인 matplotlib, seaborn 등을 사용하여 데이터를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시각화하고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석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101655"/>
            <a:ext cx="777597" cy="27742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916484" y="586561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1081147" y="5958721"/>
            <a:ext cx="170617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470" dirty="0"/>
          </a:p>
        </p:txBody>
      </p:sp>
      <p:sp>
        <p:nvSpPr>
          <p:cNvPr id="20" name="Text 17"/>
          <p:cNvSpPr/>
          <p:nvPr/>
        </p:nvSpPr>
        <p:spPr>
          <a:xfrm>
            <a:off x="2388513" y="583787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결과 해석</a:t>
            </a:r>
            <a:endParaRPr lang="en-US" sz="2058" dirty="0"/>
          </a:p>
        </p:txBody>
      </p:sp>
      <p:sp>
        <p:nvSpPr>
          <p:cNvPr id="21" name="Text 18"/>
          <p:cNvSpPr/>
          <p:nvPr/>
        </p:nvSpPr>
        <p:spPr>
          <a:xfrm>
            <a:off x="2388513" y="6297930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생성된 다양한 그래프와 통계 지표를 바탕으로 각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산업별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생산지수와</a:t>
            </a:r>
            <a:endParaRPr lang="en-US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624"/>
              </a:lnSpc>
              <a:buNone/>
            </a:pP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생산증감률의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패턴을 분석하고, 주요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발견사항을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요약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및 결론 도출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599968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기대효과</a:t>
            </a:r>
            <a:endParaRPr lang="en-US" sz="4117" dirty="0"/>
          </a:p>
        </p:txBody>
      </p:sp>
      <p:sp>
        <p:nvSpPr>
          <p:cNvPr id="6" name="Shape 3"/>
          <p:cNvSpPr/>
          <p:nvPr/>
        </p:nvSpPr>
        <p:spPr>
          <a:xfrm>
            <a:off x="4490799" y="383655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4685228" y="3929658"/>
            <a:ext cx="111085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470" dirty="0"/>
          </a:p>
        </p:txBody>
      </p:sp>
      <p:sp>
        <p:nvSpPr>
          <p:cNvPr id="8" name="Text 5"/>
          <p:cNvSpPr/>
          <p:nvPr/>
        </p:nvSpPr>
        <p:spPr>
          <a:xfrm>
            <a:off x="5212913" y="383655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정책 결정 지원</a:t>
            </a:r>
            <a:endParaRPr lang="en-US" sz="2058" dirty="0"/>
          </a:p>
        </p:txBody>
      </p:sp>
      <p:sp>
        <p:nvSpPr>
          <p:cNvPr id="9" name="Text 6"/>
          <p:cNvSpPr/>
          <p:nvPr/>
        </p:nvSpPr>
        <p:spPr>
          <a:xfrm>
            <a:off x="4490799" y="4476334"/>
            <a:ext cx="456015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분석 결과를 통해 정책 결정자들이 각 산업의 현황을 이해하고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문제를 해결하기 위한 효과적인 정책을 수립하는 데 기여할 수 있습니다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."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9255085" y="383655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420939" y="3929658"/>
            <a:ext cx="168116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470" dirty="0"/>
          </a:p>
        </p:txBody>
      </p:sp>
      <p:sp>
        <p:nvSpPr>
          <p:cNvPr id="12" name="Text 9"/>
          <p:cNvSpPr/>
          <p:nvPr/>
        </p:nvSpPr>
        <p:spPr>
          <a:xfrm>
            <a:off x="9977199" y="383655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경제 예측</a:t>
            </a:r>
            <a:endParaRPr lang="en-US" sz="2058" dirty="0"/>
          </a:p>
        </p:txBody>
      </p:sp>
      <p:sp>
        <p:nvSpPr>
          <p:cNvPr id="13" name="Text 10"/>
          <p:cNvSpPr/>
          <p:nvPr/>
        </p:nvSpPr>
        <p:spPr>
          <a:xfrm>
            <a:off x="9255085" y="4507528"/>
            <a:ext cx="46532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산업별 생산지수와 증감률 데이터를 활용하여 미래의 경제 동향을 예측하고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기업과 투자자들에게 유용한 정보를 제공할 수 있습니다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."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25499" y="366385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코드 분석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833199" y="4232434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25400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AE16BC-C893-8057-FD54-E272A4E68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8599" y="555684"/>
            <a:ext cx="10634489" cy="4869716"/>
          </a:xfrm>
          <a:prstGeom prst="rect">
            <a:avLst/>
          </a:prstGeom>
        </p:spPr>
      </p:pic>
      <p:sp>
        <p:nvSpPr>
          <p:cNvPr id="6" name="Text 2">
            <a:extLst>
              <a:ext uri="{FF2B5EF4-FFF2-40B4-BE49-F238E27FC236}">
                <a16:creationId xmlns:a16="http://schemas.microsoft.com/office/drawing/2014/main" id="{A69C2FF3-A78D-465A-593E-D5E3F7BD3F5B}"/>
              </a:ext>
            </a:extLst>
          </p:cNvPr>
          <p:cNvSpPr/>
          <p:nvPr/>
        </p:nvSpPr>
        <p:spPr>
          <a:xfrm>
            <a:off x="1498599" y="5474653"/>
            <a:ext cx="11993802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altLang="ko-KR" sz="3500" dirty="0">
                <a:solidFill>
                  <a:srgbClr val="FFD9BE"/>
                </a:solidFill>
                <a:latin typeface="Quattrocento" pitchFamily="34" charset="0"/>
              </a:rPr>
              <a:t>2024.1~3</a:t>
            </a:r>
            <a:r>
              <a:rPr lang="ko-KR" altLang="en-US" sz="3500" dirty="0">
                <a:solidFill>
                  <a:srgbClr val="FFD9BE"/>
                </a:solidFill>
                <a:latin typeface="Quattrocento" pitchFamily="34" charset="0"/>
              </a:rPr>
              <a:t> </a:t>
            </a:r>
            <a:r>
              <a:rPr lang="en-US" altLang="ko-KR" sz="3500" dirty="0">
                <a:solidFill>
                  <a:srgbClr val="FFD9BE"/>
                </a:solidFill>
                <a:latin typeface="Quattrocento" pitchFamily="34" charset="0"/>
              </a:rPr>
              <a:t>/</a:t>
            </a:r>
            <a:r>
              <a:rPr lang="ko-KR" altLang="en-US" sz="3500" dirty="0">
                <a:solidFill>
                  <a:srgbClr val="FFD9BE"/>
                </a:solidFill>
                <a:latin typeface="Quattrocento" pitchFamily="34" charset="0"/>
              </a:rPr>
              <a:t> 소재부품산업별 생산지수 </a:t>
            </a:r>
            <a:endParaRPr lang="en-US" sz="3500" dirty="0"/>
          </a:p>
        </p:txBody>
      </p:sp>
    </p:spTree>
    <p:extLst>
      <p:ext uri="{BB962C8B-B14F-4D97-AF65-F5344CB8AC3E}">
        <p14:creationId xmlns:p14="http://schemas.microsoft.com/office/powerpoint/2010/main" val="27655807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887E54D4-22C8-AC19-0313-6DB780BAE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67" y="349704"/>
            <a:ext cx="12940795" cy="391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318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93750" y="6661077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B886956-5715-5BF7-5333-9A6A87140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202963"/>
            <a:ext cx="10855620" cy="701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8781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961289" y="6397497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프로젝트 수행 계획</a:t>
            </a:r>
            <a:endParaRPr lang="en-US" sz="4117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B56926A-6929-8A0E-9EE9-8B8F59F8A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191580"/>
            <a:ext cx="10299700" cy="762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3071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A98DD10-EB5A-4B81-14A9-1DE6E49CF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66" y="425450"/>
            <a:ext cx="12919198" cy="368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9420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471</TotalTime>
  <Words>450</Words>
  <Application>Microsoft Macintosh PowerPoint</Application>
  <PresentationFormat>Custom</PresentationFormat>
  <Paragraphs>67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Quattrocento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수오 이</cp:lastModifiedBy>
  <cp:revision>15</cp:revision>
  <dcterms:created xsi:type="dcterms:W3CDTF">2024-06-17T07:56:50Z</dcterms:created>
  <dcterms:modified xsi:type="dcterms:W3CDTF">2024-06-18T01:59:52Z</dcterms:modified>
</cp:coreProperties>
</file>